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6" r:id="rId8"/>
    <p:sldId id="262" r:id="rId9"/>
    <p:sldId id="263" r:id="rId10"/>
    <p:sldId id="264" r:id="rId11"/>
    <p:sldId id="270" r:id="rId12"/>
    <p:sldId id="271" r:id="rId13"/>
    <p:sldId id="272" r:id="rId14"/>
    <p:sldId id="273" r:id="rId15"/>
    <p:sldId id="274" r:id="rId16"/>
    <p:sldId id="275" r:id="rId17"/>
    <p:sldId id="276" r:id="rId18"/>
    <p:sldId id="277" r:id="rId19"/>
    <p:sldId id="278" r:id="rId20"/>
    <p:sldId id="265" r:id="rId21"/>
    <p:sldId id="267" r:id="rId22"/>
    <p:sldId id="268" r:id="rId23"/>
    <p:sldId id="269"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66669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678"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4629F-6F74-478D-A59B-DBE45672F3A5}" type="datetimeFigureOut">
              <a:rPr lang="en-US" smtClean="0"/>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0714D-DFF2-4B71-91AA-B2B2EF19CC39}" type="slidenum">
              <a:rPr lang="en-US" smtClean="0"/>
              <a:t>‹#›</a:t>
            </a:fld>
            <a:endParaRPr lang="en-US"/>
          </a:p>
        </p:txBody>
      </p:sp>
    </p:spTree>
    <p:extLst>
      <p:ext uri="{BB962C8B-B14F-4D97-AF65-F5344CB8AC3E}">
        <p14:creationId xmlns:p14="http://schemas.microsoft.com/office/powerpoint/2010/main" val="371964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40714D-DFF2-4B71-91AA-B2B2EF19CC39}" type="slidenum">
              <a:rPr lang="en-US" smtClean="0"/>
              <a:t>1</a:t>
            </a:fld>
            <a:endParaRPr lang="en-US"/>
          </a:p>
        </p:txBody>
      </p:sp>
    </p:spTree>
    <p:extLst>
      <p:ext uri="{BB962C8B-B14F-4D97-AF65-F5344CB8AC3E}">
        <p14:creationId xmlns:p14="http://schemas.microsoft.com/office/powerpoint/2010/main" val="287397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2C03B3-E359-4D12-A5B9-572B288DAEA3}"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178175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C03B3-E359-4D12-A5B9-572B288DAEA3}"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395631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C03B3-E359-4D12-A5B9-572B288DAEA3}"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12683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C03B3-E359-4D12-A5B9-572B288DAEA3}"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88331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2C03B3-E359-4D12-A5B9-572B288DAEA3}"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33295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2C03B3-E359-4D12-A5B9-572B288DAEA3}"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143224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2C03B3-E359-4D12-A5B9-572B288DAEA3}"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173250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2C03B3-E359-4D12-A5B9-572B288DAEA3}"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226577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C03B3-E359-4D12-A5B9-572B288DAEA3}"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21549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C03B3-E359-4D12-A5B9-572B288DAEA3}"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72692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C03B3-E359-4D12-A5B9-572B288DAEA3}"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F7C6F-E048-4F70-9260-B2A4AA407398}" type="slidenum">
              <a:rPr lang="en-US" smtClean="0"/>
              <a:t>‹#›</a:t>
            </a:fld>
            <a:endParaRPr lang="en-US"/>
          </a:p>
        </p:txBody>
      </p:sp>
    </p:spTree>
    <p:extLst>
      <p:ext uri="{BB962C8B-B14F-4D97-AF65-F5344CB8AC3E}">
        <p14:creationId xmlns:p14="http://schemas.microsoft.com/office/powerpoint/2010/main" val="393970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C03B3-E359-4D12-A5B9-572B288DAEA3}" type="datetimeFigureOut">
              <a:rPr lang="en-US" smtClean="0"/>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F7C6F-E048-4F70-9260-B2A4AA407398}" type="slidenum">
              <a:rPr lang="en-US" smtClean="0"/>
              <a:t>‹#›</a:t>
            </a:fld>
            <a:endParaRPr lang="en-US"/>
          </a:p>
        </p:txBody>
      </p:sp>
    </p:spTree>
    <p:extLst>
      <p:ext uri="{BB962C8B-B14F-4D97-AF65-F5344CB8AC3E}">
        <p14:creationId xmlns:p14="http://schemas.microsoft.com/office/powerpoint/2010/main" val="297765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coronavirus/2019-ncov/hcp/dental-settings.html" TargetMode="External"/><Relationship Id="rId2" Type="http://schemas.openxmlformats.org/officeDocument/2006/relationships/hyperlink" Target="https://www.cdc.gov/infectioncontrol/basics/transmission-based-precautions.html#anchor_1564058235"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cdc.gov/infectioncontrol/guidelines/healthcare-personnel/index.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c.gov/infectioncontrol/basics/transmission-based-precautions.html#anchor_1564058235"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hcp/dental-settings.html"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thewirecutter.com/blog/can-hepa-air-purifiers-capture-coronavir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SLTC/covid-19/controlprevention.html#healthcare" TargetMode="External"/><Relationship Id="rId2" Type="http://schemas.openxmlformats.org/officeDocument/2006/relationships/hyperlink" Target="https://www.osha.gov/SLTC/covid-19/controlprevention.html#interim_guidanc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mmwr/preview/mmwrhtml/rr5210a1.ht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Meaning Behind Symbol of Denti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57600"/>
            <a:ext cx="3732674"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04800"/>
            <a:ext cx="8458200" cy="3785652"/>
          </a:xfrm>
          <a:prstGeom prst="rect">
            <a:avLst/>
          </a:prstGeom>
          <a:noFill/>
        </p:spPr>
        <p:txBody>
          <a:bodyPr wrap="square" rtlCol="0">
            <a:spAutoFit/>
          </a:bodyPr>
          <a:lstStyle/>
          <a:p>
            <a:pPr algn="ctr"/>
            <a:r>
              <a:rPr lang="en-US" sz="6000" b="1" dirty="0" smtClean="0">
                <a:ln>
                  <a:solidFill>
                    <a:srgbClr val="002060"/>
                  </a:solidFill>
                </a:ln>
                <a:solidFill>
                  <a:srgbClr val="6600FF"/>
                </a:solidFill>
              </a:rPr>
              <a:t>Recommendations</a:t>
            </a:r>
          </a:p>
          <a:p>
            <a:pPr algn="ctr"/>
            <a:r>
              <a:rPr lang="en-US" sz="6000" b="1" dirty="0">
                <a:ln>
                  <a:solidFill>
                    <a:srgbClr val="002060"/>
                  </a:solidFill>
                </a:ln>
                <a:solidFill>
                  <a:srgbClr val="6600FF"/>
                </a:solidFill>
              </a:rPr>
              <a:t>f</a:t>
            </a:r>
            <a:r>
              <a:rPr lang="en-US" sz="6000" b="1" dirty="0" smtClean="0">
                <a:ln>
                  <a:solidFill>
                    <a:srgbClr val="002060"/>
                  </a:solidFill>
                </a:ln>
                <a:solidFill>
                  <a:srgbClr val="6600FF"/>
                </a:solidFill>
              </a:rPr>
              <a:t>or Re-Opening</a:t>
            </a:r>
          </a:p>
          <a:p>
            <a:pPr algn="ctr"/>
            <a:r>
              <a:rPr lang="en-US" sz="6000" b="1" dirty="0" smtClean="0">
                <a:ln>
                  <a:solidFill>
                    <a:srgbClr val="002060"/>
                  </a:solidFill>
                </a:ln>
                <a:solidFill>
                  <a:srgbClr val="6600FF"/>
                </a:solidFill>
              </a:rPr>
              <a:t>Dental Practices in the Midst of COVID-19</a:t>
            </a:r>
            <a:endParaRPr lang="en-US" sz="6000" b="1" dirty="0">
              <a:ln>
                <a:solidFill>
                  <a:srgbClr val="002060"/>
                </a:solidFill>
              </a:ln>
              <a:solidFill>
                <a:srgbClr val="6600FF"/>
              </a:solidFill>
            </a:endParaRPr>
          </a:p>
        </p:txBody>
      </p:sp>
    </p:spTree>
    <p:extLst>
      <p:ext uri="{BB962C8B-B14F-4D97-AF65-F5344CB8AC3E}">
        <p14:creationId xmlns:p14="http://schemas.microsoft.com/office/powerpoint/2010/main" val="3995096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7216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7109639"/>
          </a:xfrm>
          <a:prstGeom prst="rect">
            <a:avLst/>
          </a:prstGeom>
        </p:spPr>
        <p:txBody>
          <a:bodyPr wrap="square">
            <a:spAutoFit/>
          </a:bodyPr>
          <a:lstStyle/>
          <a:p>
            <a:r>
              <a:rPr lang="en-US" sz="3200" b="1" dirty="0" smtClean="0"/>
              <a:t>CDC April 27, 2020 Revisions:</a:t>
            </a:r>
          </a:p>
          <a:p>
            <a:r>
              <a:rPr lang="en-US" sz="3200" b="1" i="1" dirty="0" smtClean="0"/>
              <a:t>When </a:t>
            </a:r>
            <a:r>
              <a:rPr lang="en-US" sz="3200" b="1" i="1" dirty="0"/>
              <a:t>practicing in the absence of </a:t>
            </a:r>
            <a:r>
              <a:rPr lang="en-US" sz="3200" b="1" i="1" u="sng" dirty="0">
                <a:hlinkClick r:id="rId2"/>
              </a:rPr>
              <a:t>Airborne Precautions</a:t>
            </a:r>
            <a:r>
              <a:rPr lang="en-US" sz="3200" b="1" i="1" dirty="0"/>
              <a:t>, the risk of SARS-CoV-2 transmission during aerosol generating dental procedures cannot be eliminated. </a:t>
            </a:r>
            <a:endParaRPr lang="en-US" sz="3200" b="1" i="1" dirty="0" smtClean="0"/>
          </a:p>
          <a:p>
            <a:endParaRPr lang="en-US" sz="800" b="1" dirty="0"/>
          </a:p>
          <a:p>
            <a:r>
              <a:rPr lang="en-US" sz="3200" b="1" i="1" dirty="0" smtClean="0"/>
              <a:t>Caring </a:t>
            </a:r>
            <a:r>
              <a:rPr lang="en-US" sz="3200" b="1" i="1" dirty="0"/>
              <a:t>for patients requiring Airborne Precautions is not possible in most dental settings as they are not designed for or equipped to provide this standard of care. For example, most dental settings do not have airborne infection isolation rooms or single-patient rooms, do not have a respiratory protection program, and do not routinely stock N95 respirators</a:t>
            </a:r>
            <a:r>
              <a:rPr lang="en-US" sz="3200" b="1" i="1" dirty="0" smtClean="0"/>
              <a:t>.</a:t>
            </a:r>
          </a:p>
          <a:p>
            <a:endParaRPr lang="en-US" sz="3200" b="1" dirty="0" smtClean="0"/>
          </a:p>
          <a:p>
            <a:endParaRPr lang="en-US" sz="3200" b="1" dirty="0"/>
          </a:p>
        </p:txBody>
      </p:sp>
      <p:sp>
        <p:nvSpPr>
          <p:cNvPr id="3" name="Rectangle 2"/>
          <p:cNvSpPr/>
          <p:nvPr/>
        </p:nvSpPr>
        <p:spPr>
          <a:xfrm>
            <a:off x="188685" y="6257835"/>
            <a:ext cx="8766629" cy="400110"/>
          </a:xfrm>
          <a:prstGeom prst="rect">
            <a:avLst/>
          </a:prstGeom>
        </p:spPr>
        <p:txBody>
          <a:bodyPr wrap="square">
            <a:spAutoFit/>
          </a:bodyPr>
          <a:lstStyle/>
          <a:p>
            <a:pPr algn="ctr"/>
            <a:r>
              <a:rPr lang="en-US" sz="2000" b="1" dirty="0" smtClean="0">
                <a:hlinkClick r:id="rId3"/>
              </a:rPr>
              <a:t>https://www.cdc.gov/coronavirus/2019-ncov/hcp/dental-settings.html</a:t>
            </a:r>
            <a:endParaRPr lang="en-US" sz="2000" b="1" dirty="0"/>
          </a:p>
        </p:txBody>
      </p:sp>
    </p:spTree>
    <p:extLst>
      <p:ext uri="{BB962C8B-B14F-4D97-AF65-F5344CB8AC3E}">
        <p14:creationId xmlns:p14="http://schemas.microsoft.com/office/powerpoint/2010/main" val="688268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19314"/>
            <a:ext cx="8610600" cy="6124754"/>
          </a:xfrm>
          <a:prstGeom prst="rect">
            <a:avLst/>
          </a:prstGeom>
        </p:spPr>
        <p:txBody>
          <a:bodyPr wrap="square">
            <a:spAutoFit/>
          </a:bodyPr>
          <a:lstStyle/>
          <a:p>
            <a:r>
              <a:rPr lang="en-US" sz="4000" b="1" dirty="0" smtClean="0"/>
              <a:t>CDC: April 27, 2020:</a:t>
            </a:r>
          </a:p>
          <a:p>
            <a:endParaRPr lang="en-US" sz="1200" b="1" dirty="0" smtClean="0"/>
          </a:p>
          <a:p>
            <a:r>
              <a:rPr lang="en-US" sz="3600" b="1" i="1" dirty="0" smtClean="0"/>
              <a:t>Postpone </a:t>
            </a:r>
            <a:r>
              <a:rPr lang="en-US" sz="3600" b="1" i="1" dirty="0"/>
              <a:t>Elective Procedures, Surgeries, and Non-urgent Dental Visits</a:t>
            </a:r>
          </a:p>
          <a:p>
            <a:endParaRPr lang="en-US" sz="800" b="1" i="1" dirty="0" smtClean="0"/>
          </a:p>
          <a:p>
            <a:r>
              <a:rPr lang="en-US" sz="3600" b="1" i="1" dirty="0" smtClean="0"/>
              <a:t>Services </a:t>
            </a:r>
            <a:r>
              <a:rPr lang="en-US" sz="3600" b="1" i="1" dirty="0"/>
              <a:t>should be limited to emergency visits only during this period of the pandemic</a:t>
            </a:r>
            <a:r>
              <a:rPr lang="en-US" sz="3600" b="1" i="1" dirty="0" smtClean="0"/>
              <a:t>.</a:t>
            </a:r>
          </a:p>
          <a:p>
            <a:endParaRPr lang="en-US" sz="800" b="1" i="1" dirty="0"/>
          </a:p>
          <a:p>
            <a:r>
              <a:rPr lang="en-US" sz="3600" b="1" i="1" dirty="0" smtClean="0"/>
              <a:t> </a:t>
            </a:r>
            <a:r>
              <a:rPr lang="en-US" sz="3600" b="1" i="1" dirty="0"/>
              <a:t>These actions help staff and patients stay safe, preserve personal protective equipment and patient care supplies, and expand available health system capacity.</a:t>
            </a:r>
          </a:p>
        </p:txBody>
      </p:sp>
    </p:spTree>
    <p:extLst>
      <p:ext uri="{BB962C8B-B14F-4D97-AF65-F5344CB8AC3E}">
        <p14:creationId xmlns:p14="http://schemas.microsoft.com/office/powerpoint/2010/main" val="3370024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199" cy="5447645"/>
          </a:xfrm>
          <a:prstGeom prst="rect">
            <a:avLst/>
          </a:prstGeom>
        </p:spPr>
        <p:txBody>
          <a:bodyPr wrap="square">
            <a:spAutoFit/>
          </a:bodyPr>
          <a:lstStyle/>
          <a:p>
            <a:r>
              <a:rPr lang="en-US" sz="3600" b="1" dirty="0" smtClean="0"/>
              <a:t>CDC: April 27, 2020</a:t>
            </a:r>
          </a:p>
          <a:p>
            <a:endParaRPr lang="en-US" sz="1200" b="1" dirty="0"/>
          </a:p>
          <a:p>
            <a:r>
              <a:rPr lang="en-US" sz="3600" b="1" i="1" dirty="0" smtClean="0"/>
              <a:t>Stay </a:t>
            </a:r>
            <a:r>
              <a:rPr lang="en-US" sz="3600" b="1" i="1" dirty="0"/>
              <a:t>at Home if </a:t>
            </a:r>
            <a:r>
              <a:rPr lang="en-US" sz="3600" b="1" i="1" dirty="0" smtClean="0"/>
              <a:t>Sick</a:t>
            </a:r>
          </a:p>
          <a:p>
            <a:endParaRPr lang="en-US" sz="1200" b="1" i="1" dirty="0"/>
          </a:p>
          <a:p>
            <a:r>
              <a:rPr lang="en-US" sz="3600" b="1" i="1" dirty="0"/>
              <a:t>Implement </a:t>
            </a:r>
            <a:r>
              <a:rPr lang="en-US" sz="3600" b="1" i="1" u="sng" dirty="0">
                <a:hlinkClick r:id="rId2"/>
              </a:rPr>
              <a:t>sick leave policies</a:t>
            </a:r>
            <a:r>
              <a:rPr lang="en-US" sz="3600" b="1" i="1" dirty="0"/>
              <a:t> for DHCP that are flexible, non-punitive, and consistent with public health guidance, allowing employees to stay home if they have symptoms of respiratory infection. Ask staff to stay home if they are sick and send staff home if they develop symptoms while at work.</a:t>
            </a:r>
          </a:p>
        </p:txBody>
      </p:sp>
    </p:spTree>
    <p:extLst>
      <p:ext uri="{BB962C8B-B14F-4D97-AF65-F5344CB8AC3E}">
        <p14:creationId xmlns:p14="http://schemas.microsoft.com/office/powerpoint/2010/main" val="298168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91600" cy="6432530"/>
          </a:xfrm>
          <a:prstGeom prst="rect">
            <a:avLst/>
          </a:prstGeom>
        </p:spPr>
        <p:txBody>
          <a:bodyPr wrap="square">
            <a:spAutoFit/>
          </a:bodyPr>
          <a:lstStyle/>
          <a:p>
            <a:r>
              <a:rPr lang="en-US" sz="3600" b="1" dirty="0" smtClean="0"/>
              <a:t>CDC: April 27, 2020</a:t>
            </a:r>
          </a:p>
          <a:p>
            <a:r>
              <a:rPr lang="en-US" sz="3200" b="1" i="1" dirty="0" smtClean="0"/>
              <a:t>Contact </a:t>
            </a:r>
            <a:r>
              <a:rPr lang="en-US" sz="3200" b="1" i="1" dirty="0"/>
              <a:t>Patients Prior to Emergency Dental Treatment</a:t>
            </a:r>
          </a:p>
          <a:p>
            <a:endParaRPr lang="en-US" sz="800" b="1" i="1" dirty="0" smtClean="0"/>
          </a:p>
          <a:p>
            <a:r>
              <a:rPr lang="en-US" sz="3200" b="1" i="1" dirty="0" smtClean="0"/>
              <a:t>Telephone </a:t>
            </a:r>
            <a:r>
              <a:rPr lang="en-US" sz="3200" b="1" i="1" dirty="0"/>
              <a:t>triage all patients in need of emergency dental care. Assess the patient’s dental condition and determine whether the patient needs to be seen in the dental clinic. </a:t>
            </a:r>
            <a:endParaRPr lang="en-US" sz="3200" b="1" i="1" dirty="0" smtClean="0"/>
          </a:p>
          <a:p>
            <a:endParaRPr lang="en-US" sz="800" b="1" i="1" dirty="0"/>
          </a:p>
          <a:p>
            <a:r>
              <a:rPr lang="en-US" sz="3200" b="1" i="1" dirty="0" smtClean="0"/>
              <a:t>Use </a:t>
            </a:r>
            <a:r>
              <a:rPr lang="en-US" sz="3200" b="1" i="1" dirty="0"/>
              <a:t>teleconferencing or teledentistry options as alternatives to in office care. </a:t>
            </a:r>
            <a:endParaRPr lang="en-US" sz="3200" b="1" i="1" dirty="0" smtClean="0"/>
          </a:p>
          <a:p>
            <a:endParaRPr lang="en-US" sz="800" b="1" i="1" dirty="0"/>
          </a:p>
          <a:p>
            <a:r>
              <a:rPr lang="en-US" sz="3200" b="1" i="1" dirty="0" smtClean="0"/>
              <a:t>If </a:t>
            </a:r>
            <a:r>
              <a:rPr lang="en-US" sz="3200" b="1" i="1" dirty="0"/>
              <a:t>dental treatment can be delayed, provide patients with detailed home care instructions and any appropriate pharmaceuticals.</a:t>
            </a:r>
          </a:p>
        </p:txBody>
      </p:sp>
    </p:spTree>
    <p:extLst>
      <p:ext uri="{BB962C8B-B14F-4D97-AF65-F5344CB8AC3E}">
        <p14:creationId xmlns:p14="http://schemas.microsoft.com/office/powerpoint/2010/main" val="2949234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5878532"/>
          </a:xfrm>
          <a:prstGeom prst="rect">
            <a:avLst/>
          </a:prstGeom>
        </p:spPr>
        <p:txBody>
          <a:bodyPr wrap="square">
            <a:spAutoFit/>
          </a:bodyPr>
          <a:lstStyle/>
          <a:p>
            <a:r>
              <a:rPr lang="en-US" sz="3600" b="1" dirty="0" smtClean="0"/>
              <a:t>CDC: April 27, 2019</a:t>
            </a:r>
          </a:p>
          <a:p>
            <a:endParaRPr lang="en-US" sz="1000" b="1" dirty="0"/>
          </a:p>
          <a:p>
            <a:r>
              <a:rPr lang="en-US" sz="3200" b="1" i="1" dirty="0" smtClean="0"/>
              <a:t>If </a:t>
            </a:r>
            <a:r>
              <a:rPr lang="en-US" sz="3200" b="1" i="1" dirty="0"/>
              <a:t>emergency dental care is medically necessary for a patient who has, or is suspected of having COVID-19, </a:t>
            </a:r>
            <a:r>
              <a:rPr lang="en-US" sz="3200" b="1" i="1" u="sng" dirty="0">
                <a:hlinkClick r:id="rId2"/>
              </a:rPr>
              <a:t>Airborne Precautions</a:t>
            </a:r>
            <a:r>
              <a:rPr lang="en-US" sz="3200" b="1" i="1" dirty="0"/>
              <a:t> (an isolation room with negative pressure relative to the surrounding area and use of an N95 filtering disposable respirator for persons entering the room) should be followed. </a:t>
            </a:r>
            <a:endParaRPr lang="en-US" sz="3200" b="1" i="1" dirty="0" smtClean="0"/>
          </a:p>
          <a:p>
            <a:endParaRPr lang="en-US" sz="1000" b="1" i="1" dirty="0" smtClean="0"/>
          </a:p>
          <a:p>
            <a:r>
              <a:rPr lang="en-US" sz="3200" b="1" i="1" dirty="0" smtClean="0"/>
              <a:t>Dental </a:t>
            </a:r>
            <a:r>
              <a:rPr lang="en-US" sz="3200" b="1" i="1" dirty="0"/>
              <a:t>treatment should be provided in a hospital or other facility that can treat the patient using the appropriate precautions.</a:t>
            </a:r>
          </a:p>
        </p:txBody>
      </p:sp>
    </p:spTree>
    <p:extLst>
      <p:ext uri="{BB962C8B-B14F-4D97-AF65-F5344CB8AC3E}">
        <p14:creationId xmlns:p14="http://schemas.microsoft.com/office/powerpoint/2010/main" val="2175839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6186309"/>
          </a:xfrm>
          <a:prstGeom prst="rect">
            <a:avLst/>
          </a:prstGeom>
        </p:spPr>
        <p:txBody>
          <a:bodyPr wrap="square">
            <a:spAutoFit/>
          </a:bodyPr>
          <a:lstStyle/>
          <a:p>
            <a:r>
              <a:rPr lang="en-US" sz="3600" b="1" dirty="0" smtClean="0"/>
              <a:t>CDC: April 27, 2020</a:t>
            </a:r>
          </a:p>
          <a:p>
            <a:endParaRPr lang="en-US" sz="1400" b="1" dirty="0"/>
          </a:p>
          <a:p>
            <a:r>
              <a:rPr lang="en-US" sz="3200" b="1" i="1" dirty="0" smtClean="0"/>
              <a:t>If </a:t>
            </a:r>
            <a:r>
              <a:rPr lang="en-US" sz="3200" b="1" i="1" dirty="0"/>
              <a:t>a patient must be seen in the dental clinic for emergency care, systematically assess the patient at the time of </a:t>
            </a:r>
            <a:r>
              <a:rPr lang="en-US" sz="3200" b="1" i="1" dirty="0" smtClean="0"/>
              <a:t>check-in….</a:t>
            </a:r>
          </a:p>
          <a:p>
            <a:endParaRPr lang="en-US" sz="1400" b="1" dirty="0"/>
          </a:p>
          <a:p>
            <a:r>
              <a:rPr lang="en-US" sz="3200" b="1" i="1" dirty="0"/>
              <a:t>Avoid aerosol generating procedures whenever possible. </a:t>
            </a:r>
            <a:endParaRPr lang="en-US" sz="3200" b="1" i="1" dirty="0" smtClean="0"/>
          </a:p>
          <a:p>
            <a:endParaRPr lang="en-US" sz="1200" b="1" i="1" dirty="0"/>
          </a:p>
          <a:p>
            <a:r>
              <a:rPr lang="en-US" sz="3200" b="1" i="1" dirty="0" smtClean="0"/>
              <a:t>Avoid </a:t>
            </a:r>
            <a:r>
              <a:rPr lang="en-US" sz="3200" b="1" i="1" dirty="0"/>
              <a:t>the use of dental </a:t>
            </a:r>
            <a:r>
              <a:rPr lang="en-US" sz="3200" b="1" i="1" dirty="0" err="1"/>
              <a:t>handpieces</a:t>
            </a:r>
            <a:r>
              <a:rPr lang="en-US" sz="3200" b="1" i="1" dirty="0"/>
              <a:t> and the air-water syringe. Use of ultrasonic scalers is not recommended during this time. Prioritize minimally invasive/atraumatic restorative techniques (hand instruments only).</a:t>
            </a:r>
          </a:p>
        </p:txBody>
      </p:sp>
    </p:spTree>
    <p:extLst>
      <p:ext uri="{BB962C8B-B14F-4D97-AF65-F5344CB8AC3E}">
        <p14:creationId xmlns:p14="http://schemas.microsoft.com/office/powerpoint/2010/main" val="424681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6524863"/>
          </a:xfrm>
          <a:prstGeom prst="rect">
            <a:avLst/>
          </a:prstGeom>
        </p:spPr>
        <p:txBody>
          <a:bodyPr wrap="square">
            <a:spAutoFit/>
          </a:bodyPr>
          <a:lstStyle/>
          <a:p>
            <a:r>
              <a:rPr lang="en-US" sz="3200" b="1" dirty="0" smtClean="0"/>
              <a:t> </a:t>
            </a:r>
            <a:r>
              <a:rPr lang="en-US" sz="3600" b="1" dirty="0" smtClean="0"/>
              <a:t>CDC: April 27, 2020</a:t>
            </a:r>
          </a:p>
          <a:p>
            <a:endParaRPr lang="en-US" sz="800" b="1" dirty="0" smtClean="0"/>
          </a:p>
          <a:p>
            <a:r>
              <a:rPr lang="en-US" sz="2800" b="1" i="1" dirty="0" smtClean="0"/>
              <a:t>If </a:t>
            </a:r>
            <a:r>
              <a:rPr lang="en-US" sz="2800" b="1" i="1" dirty="0"/>
              <a:t>aerosol generating procedures are necessary for emergency care, use four-handed dentistry, high evacuation suction and dental dams to minimize droplet spatter and aerosols. </a:t>
            </a:r>
            <a:endParaRPr lang="en-US" sz="2800" b="1" i="1" dirty="0" smtClean="0"/>
          </a:p>
          <a:p>
            <a:endParaRPr lang="en-US" sz="1200" b="1" i="1" dirty="0" smtClean="0"/>
          </a:p>
          <a:p>
            <a:r>
              <a:rPr lang="en-US" sz="2800" b="1" i="1" dirty="0" smtClean="0"/>
              <a:t>An </a:t>
            </a:r>
            <a:r>
              <a:rPr lang="en-US" sz="2800" b="1" i="1" dirty="0"/>
              <a:t>N95 respirator or a respirator that offers a higher level of protection such as other disposable filtering </a:t>
            </a:r>
            <a:r>
              <a:rPr lang="en-US" sz="2800" b="1" i="1" dirty="0" err="1"/>
              <a:t>facepiece</a:t>
            </a:r>
            <a:r>
              <a:rPr lang="en-US" sz="2800" b="1" i="1" dirty="0"/>
              <a:t> respirators, powered air-purifying respirators (PAPRs), or elastomeric respirators.</a:t>
            </a:r>
            <a:endParaRPr lang="en-US" sz="2800" b="1" i="1" dirty="0" smtClean="0"/>
          </a:p>
          <a:p>
            <a:endParaRPr lang="en-US" sz="1200" b="1" i="1" dirty="0" smtClean="0"/>
          </a:p>
          <a:p>
            <a:r>
              <a:rPr lang="en-US" sz="2800" b="1" i="1" dirty="0" smtClean="0"/>
              <a:t>The </a:t>
            </a:r>
            <a:r>
              <a:rPr lang="en-US" sz="2800" b="1" i="1" dirty="0"/>
              <a:t>number of DHCP present during the procedure should be limited to only those essential for patient care and procedure support. </a:t>
            </a:r>
            <a:endParaRPr lang="en-US" sz="2800" b="1" i="1" dirty="0" smtClean="0"/>
          </a:p>
          <a:p>
            <a:endParaRPr lang="en-US" sz="2800" b="1" i="1" dirty="0"/>
          </a:p>
        </p:txBody>
      </p:sp>
    </p:spTree>
    <p:extLst>
      <p:ext uri="{BB962C8B-B14F-4D97-AF65-F5344CB8AC3E}">
        <p14:creationId xmlns:p14="http://schemas.microsoft.com/office/powerpoint/2010/main" val="2555040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emand for face masks causes concern among Canadian health-ca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52400"/>
            <a:ext cx="9144000" cy="6494085"/>
          </a:xfrm>
          <a:prstGeom prst="rect">
            <a:avLst/>
          </a:prstGeom>
        </p:spPr>
        <p:txBody>
          <a:bodyPr wrap="square">
            <a:spAutoFit/>
          </a:bodyPr>
          <a:lstStyle/>
          <a:p>
            <a:r>
              <a:rPr lang="en-US" sz="5400" b="1" dirty="0" smtClean="0">
                <a:ln>
                  <a:solidFill>
                    <a:srgbClr val="FF0000"/>
                  </a:solidFill>
                </a:ln>
              </a:rPr>
              <a:t>CDC: April 27, 2020</a:t>
            </a:r>
          </a:p>
          <a:p>
            <a:endParaRPr lang="en-US" sz="1200" b="1" i="1" dirty="0" smtClean="0">
              <a:ln>
                <a:solidFill>
                  <a:srgbClr val="FF0000"/>
                </a:solidFill>
              </a:ln>
            </a:endParaRPr>
          </a:p>
          <a:p>
            <a:r>
              <a:rPr lang="en-US" sz="6000" b="1" i="1" dirty="0" smtClean="0">
                <a:ln>
                  <a:solidFill>
                    <a:srgbClr val="FF0000"/>
                  </a:solidFill>
                </a:ln>
              </a:rPr>
              <a:t> </a:t>
            </a:r>
            <a:r>
              <a:rPr lang="en-US" sz="5400" b="1" i="1" dirty="0" smtClean="0">
                <a:ln>
                  <a:solidFill>
                    <a:srgbClr val="FF0000"/>
                  </a:solidFill>
                </a:ln>
              </a:rPr>
              <a:t>As </a:t>
            </a:r>
            <a:r>
              <a:rPr lang="en-US" sz="5400" b="1" i="1" dirty="0">
                <a:ln>
                  <a:solidFill>
                    <a:srgbClr val="FF0000"/>
                  </a:solidFill>
                </a:ln>
              </a:rPr>
              <a:t>part of source </a:t>
            </a:r>
            <a:r>
              <a:rPr lang="en-US" sz="5400" b="1" i="1" dirty="0" smtClean="0">
                <a:ln>
                  <a:solidFill>
                    <a:srgbClr val="FF0000"/>
                  </a:solidFill>
                </a:ln>
              </a:rPr>
              <a:t>control</a:t>
            </a:r>
          </a:p>
          <a:p>
            <a:r>
              <a:rPr lang="en-US" sz="5400" b="1" i="1" dirty="0" smtClean="0">
                <a:ln>
                  <a:solidFill>
                    <a:srgbClr val="FF0000"/>
                  </a:solidFill>
                </a:ln>
              </a:rPr>
              <a:t> efforts</a:t>
            </a:r>
            <a:r>
              <a:rPr lang="en-US" sz="5400" b="1" i="1" dirty="0">
                <a:ln>
                  <a:solidFill>
                    <a:srgbClr val="FF0000"/>
                  </a:solidFill>
                </a:ln>
              </a:rPr>
              <a:t>, </a:t>
            </a:r>
            <a:r>
              <a:rPr lang="en-US" sz="5400" b="1" i="1" dirty="0" smtClean="0">
                <a:ln>
                  <a:solidFill>
                    <a:srgbClr val="FF0000"/>
                  </a:solidFill>
                </a:ln>
              </a:rPr>
              <a:t>DHCP </a:t>
            </a:r>
            <a:r>
              <a:rPr lang="en-US" sz="5400" b="1" i="1" dirty="0">
                <a:ln>
                  <a:solidFill>
                    <a:srgbClr val="FF0000"/>
                  </a:solidFill>
                </a:ln>
              </a:rPr>
              <a:t>should </a:t>
            </a:r>
            <a:r>
              <a:rPr lang="en-US" sz="5400" b="1" i="1" dirty="0" smtClean="0">
                <a:ln>
                  <a:solidFill>
                    <a:srgbClr val="FF0000"/>
                  </a:solidFill>
                </a:ln>
              </a:rPr>
              <a:t>wear</a:t>
            </a:r>
          </a:p>
          <a:p>
            <a:r>
              <a:rPr lang="en-US" sz="5400" b="1" i="1" dirty="0" smtClean="0">
                <a:ln>
                  <a:solidFill>
                    <a:srgbClr val="FF0000"/>
                  </a:solidFill>
                </a:ln>
              </a:rPr>
              <a:t>  a </a:t>
            </a:r>
            <a:r>
              <a:rPr lang="en-US" sz="5400" b="1" i="1" dirty="0">
                <a:ln>
                  <a:solidFill>
                    <a:srgbClr val="FF0000"/>
                  </a:solidFill>
                </a:ln>
              </a:rPr>
              <a:t>facemask </a:t>
            </a:r>
            <a:endParaRPr lang="en-US" sz="5400" b="1" i="1" dirty="0" smtClean="0">
              <a:ln>
                <a:solidFill>
                  <a:srgbClr val="FF0000"/>
                </a:solidFill>
              </a:ln>
            </a:endParaRPr>
          </a:p>
          <a:p>
            <a:pPr algn="ctr"/>
            <a:r>
              <a:rPr lang="en-US" sz="5400" b="1" i="1" u="sng" dirty="0" smtClean="0">
                <a:ln>
                  <a:solidFill>
                    <a:srgbClr val="FF0000"/>
                  </a:solidFill>
                </a:ln>
                <a:solidFill>
                  <a:srgbClr val="C00000"/>
                </a:solidFill>
              </a:rPr>
              <a:t>at </a:t>
            </a:r>
            <a:r>
              <a:rPr lang="en-US" sz="5400" b="1" i="1" u="sng" dirty="0">
                <a:ln>
                  <a:solidFill>
                    <a:srgbClr val="FF0000"/>
                  </a:solidFill>
                </a:ln>
                <a:solidFill>
                  <a:srgbClr val="C00000"/>
                </a:solidFill>
              </a:rPr>
              <a:t>all </a:t>
            </a:r>
            <a:r>
              <a:rPr lang="en-US" sz="5400" b="1" i="1" u="sng" dirty="0" smtClean="0">
                <a:ln>
                  <a:solidFill>
                    <a:srgbClr val="FF0000"/>
                  </a:solidFill>
                </a:ln>
                <a:solidFill>
                  <a:srgbClr val="C00000"/>
                </a:solidFill>
              </a:rPr>
              <a:t>times</a:t>
            </a:r>
            <a:r>
              <a:rPr lang="en-US" sz="5400" b="1" i="1" u="sng" dirty="0">
                <a:ln>
                  <a:solidFill>
                    <a:srgbClr val="FF0000"/>
                  </a:solidFill>
                </a:ln>
                <a:solidFill>
                  <a:srgbClr val="C00000"/>
                </a:solidFill>
              </a:rPr>
              <a:t> </a:t>
            </a:r>
            <a:endParaRPr lang="en-US" sz="5400" b="1" i="1" u="sng" dirty="0" smtClean="0">
              <a:ln>
                <a:solidFill>
                  <a:srgbClr val="FF0000"/>
                </a:solidFill>
              </a:ln>
              <a:solidFill>
                <a:srgbClr val="C00000"/>
              </a:solidFill>
            </a:endParaRPr>
          </a:p>
          <a:p>
            <a:r>
              <a:rPr lang="en-US" sz="5400" b="1" i="1" dirty="0" smtClean="0">
                <a:ln>
                  <a:solidFill>
                    <a:srgbClr val="FF0000"/>
                  </a:solidFill>
                </a:ln>
              </a:rPr>
              <a:t>while they </a:t>
            </a:r>
            <a:r>
              <a:rPr lang="en-US" sz="5400" b="1" i="1" dirty="0">
                <a:ln>
                  <a:solidFill>
                    <a:srgbClr val="FF0000"/>
                  </a:solidFill>
                </a:ln>
              </a:rPr>
              <a:t>are in the dental setting</a:t>
            </a:r>
            <a:r>
              <a:rPr lang="en-US" sz="5400" b="1" i="1" dirty="0" smtClean="0">
                <a:ln>
                  <a:solidFill>
                    <a:srgbClr val="FF0000"/>
                  </a:solidFill>
                </a:ln>
              </a:rPr>
              <a:t>.</a:t>
            </a:r>
          </a:p>
          <a:p>
            <a:pPr algn="ctr"/>
            <a:r>
              <a:rPr lang="en-US" sz="2000" b="1" dirty="0" smtClean="0">
                <a:hlinkClick r:id="rId3"/>
              </a:rPr>
              <a:t>https://www.cdc.gov/coronavirus/2019-ncov/hcp/dental-settings.html</a:t>
            </a:r>
            <a:endParaRPr lang="en-US" sz="2000" b="1" i="1" dirty="0">
              <a:ln>
                <a:solidFill>
                  <a:srgbClr val="FF0000"/>
                </a:solidFill>
              </a:ln>
            </a:endParaRPr>
          </a:p>
        </p:txBody>
      </p:sp>
    </p:spTree>
    <p:extLst>
      <p:ext uri="{BB962C8B-B14F-4D97-AF65-F5344CB8AC3E}">
        <p14:creationId xmlns:p14="http://schemas.microsoft.com/office/powerpoint/2010/main" val="2367293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5509200"/>
          </a:xfrm>
          <a:prstGeom prst="rect">
            <a:avLst/>
          </a:prstGeom>
        </p:spPr>
        <p:txBody>
          <a:bodyPr wrap="square">
            <a:spAutoFit/>
          </a:bodyPr>
          <a:lstStyle/>
          <a:p>
            <a:r>
              <a:rPr lang="en-US" dirty="0" smtClean="0"/>
              <a:t> </a:t>
            </a:r>
            <a:r>
              <a:rPr lang="en-US" sz="3200" b="1" dirty="0" smtClean="0"/>
              <a:t>“Social distancing practices will continue to be strongly recommended. This may include limiting the number of non-patients accompanying patients (1 parent or support person per patient).”</a:t>
            </a:r>
          </a:p>
          <a:p>
            <a:endParaRPr lang="en-US" sz="3200" b="1" dirty="0"/>
          </a:p>
          <a:p>
            <a:r>
              <a:rPr lang="en-US" sz="3200" b="1" dirty="0" smtClean="0"/>
              <a:t>“Provider discretion will allow non patients to wait in the waiting room provided proper social distancing can be maintained.”</a:t>
            </a:r>
          </a:p>
          <a:p>
            <a:endParaRPr lang="en-US" sz="3200" b="1" dirty="0"/>
          </a:p>
          <a:p>
            <a:r>
              <a:rPr lang="en-US" sz="3200" b="1" dirty="0" smtClean="0"/>
              <a:t>“Patients may also be encouraged to wait outdoors or in their vehicles.” </a:t>
            </a:r>
            <a:endParaRPr lang="en-US" sz="3200" b="1" dirty="0"/>
          </a:p>
        </p:txBody>
      </p:sp>
    </p:spTree>
    <p:extLst>
      <p:ext uri="{BB962C8B-B14F-4D97-AF65-F5344CB8AC3E}">
        <p14:creationId xmlns:p14="http://schemas.microsoft.com/office/powerpoint/2010/main" val="2637887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018" y="609600"/>
            <a:ext cx="8458200" cy="6001643"/>
          </a:xfrm>
          <a:prstGeom prst="rect">
            <a:avLst/>
          </a:prstGeom>
        </p:spPr>
        <p:txBody>
          <a:bodyPr wrap="square">
            <a:spAutoFit/>
          </a:bodyPr>
          <a:lstStyle/>
          <a:p>
            <a:pPr algn="ctr"/>
            <a:r>
              <a:rPr lang="en-US" sz="4800" dirty="0" smtClean="0"/>
              <a:t> “</a:t>
            </a:r>
            <a:r>
              <a:rPr lang="en-US" sz="4800" b="1" dirty="0" smtClean="0"/>
              <a:t>Please note that these guidelines, based on the best available evidence to date, are recommendations which are voluntary in nature and should not be considered to be mandatory directives.” </a:t>
            </a:r>
            <a:endParaRPr lang="en-US" sz="4800" b="1" dirty="0"/>
          </a:p>
          <a:p>
            <a:pPr algn="ctr"/>
            <a:endParaRPr lang="en-US" sz="4800" b="1" dirty="0" smtClean="0"/>
          </a:p>
        </p:txBody>
      </p:sp>
    </p:spTree>
    <p:extLst>
      <p:ext uri="{BB962C8B-B14F-4D97-AF65-F5344CB8AC3E}">
        <p14:creationId xmlns:p14="http://schemas.microsoft.com/office/powerpoint/2010/main" val="3771878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228600"/>
            <a:ext cx="8763000" cy="6186309"/>
          </a:xfrm>
          <a:prstGeom prst="rect">
            <a:avLst/>
          </a:prstGeom>
        </p:spPr>
        <p:txBody>
          <a:bodyPr wrap="square">
            <a:spAutoFit/>
          </a:bodyPr>
          <a:lstStyle/>
          <a:p>
            <a:r>
              <a:rPr lang="en-US" sz="3600" dirty="0" smtClean="0"/>
              <a:t>“</a:t>
            </a:r>
            <a:r>
              <a:rPr lang="en-US" sz="3600" b="1" dirty="0" smtClean="0"/>
              <a:t>Services should only be provided by appointment when possible. “ </a:t>
            </a:r>
          </a:p>
          <a:p>
            <a:endParaRPr lang="en-US" sz="3600" b="1" dirty="0"/>
          </a:p>
          <a:p>
            <a:r>
              <a:rPr lang="en-US" sz="3600" b="1" dirty="0" smtClean="0"/>
              <a:t>“If a patient without an </a:t>
            </a:r>
          </a:p>
          <a:p>
            <a:r>
              <a:rPr lang="en-US" sz="3600" b="1" dirty="0" smtClean="0"/>
              <a:t>appointment arrives, </a:t>
            </a:r>
          </a:p>
          <a:p>
            <a:r>
              <a:rPr lang="en-US" sz="3600" b="1" dirty="0" smtClean="0"/>
              <a:t>that patient should be </a:t>
            </a:r>
          </a:p>
          <a:p>
            <a:r>
              <a:rPr lang="en-US" sz="3600" b="1" dirty="0" smtClean="0"/>
              <a:t>evaluated in the same </a:t>
            </a:r>
          </a:p>
          <a:p>
            <a:r>
              <a:rPr lang="en-US" sz="3600" b="1" dirty="0" smtClean="0"/>
              <a:t>manner as an </a:t>
            </a:r>
          </a:p>
          <a:p>
            <a:r>
              <a:rPr lang="en-US" sz="3600" b="1" dirty="0" smtClean="0"/>
              <a:t>appointed patient </a:t>
            </a:r>
          </a:p>
          <a:p>
            <a:r>
              <a:rPr lang="en-US" sz="3600" b="1" dirty="0" smtClean="0"/>
              <a:t>if time and space are </a:t>
            </a:r>
          </a:p>
          <a:p>
            <a:r>
              <a:rPr lang="en-US" sz="3600" b="1" dirty="0" smtClean="0"/>
              <a:t>available to do so safely.” </a:t>
            </a:r>
            <a:endParaRPr lang="en-US" sz="3600" b="1" dirty="0"/>
          </a:p>
        </p:txBody>
      </p:sp>
      <p:pic>
        <p:nvPicPr>
          <p:cNvPr id="7170" name="Picture 2" descr="Toothache dentist visit banner concept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9136"/>
          <a:stretch/>
        </p:blipFill>
        <p:spPr bwMode="auto">
          <a:xfrm>
            <a:off x="4963886" y="1447800"/>
            <a:ext cx="3980725" cy="47755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572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5836"/>
            <a:ext cx="8610600" cy="6740307"/>
          </a:xfrm>
          <a:prstGeom prst="rect">
            <a:avLst/>
          </a:prstGeom>
        </p:spPr>
        <p:txBody>
          <a:bodyPr wrap="square">
            <a:spAutoFit/>
          </a:bodyPr>
          <a:lstStyle/>
          <a:p>
            <a:r>
              <a:rPr lang="en-US" sz="2800" b="1" dirty="0" smtClean="0"/>
              <a:t> “</a:t>
            </a:r>
            <a:r>
              <a:rPr lang="en-US" sz="3200" b="1" dirty="0" smtClean="0"/>
              <a:t>Teledentistry applications​ ​should be considered in order to mitigate risk of exposure.​…”</a:t>
            </a:r>
          </a:p>
          <a:p>
            <a:endParaRPr lang="en-US" sz="800" dirty="0"/>
          </a:p>
          <a:p>
            <a:r>
              <a:rPr lang="en-US" sz="2800" dirty="0" smtClean="0"/>
              <a:t> “</a:t>
            </a:r>
            <a:r>
              <a:rPr lang="en-US" sz="2800" b="1" dirty="0" smtClean="0"/>
              <a:t>Off-site limited evaluation and triage, including clinical screening and financial arrangements​ ​to help limit unnecessary exposure for patients and staff and conserve PPE and other resources.”</a:t>
            </a:r>
          </a:p>
          <a:p>
            <a:endParaRPr lang="en-US" sz="800" b="1" dirty="0"/>
          </a:p>
          <a:p>
            <a:r>
              <a:rPr lang="en-US" sz="2400" b="1" dirty="0" smtClean="0"/>
              <a:t> “</a:t>
            </a:r>
            <a:r>
              <a:rPr lang="en-US" sz="2800" b="1" dirty="0" smtClean="0"/>
              <a:t>Hygienist evaluation and intake of patients prior to dentist interaction a hygienist under general supervision can collect diagnostic data (radiographs, photographs, periodontal charting, digital scans, impressions, tooth charting, detailed notes, </a:t>
            </a:r>
            <a:r>
              <a:rPr lang="en-US" sz="2800" b="1" dirty="0" err="1" smtClean="0"/>
              <a:t>etc</a:t>
            </a:r>
            <a:r>
              <a:rPr lang="en-US" sz="2800" b="1" dirty="0" smtClean="0"/>
              <a:t>) for both existing and new patients.  This ability can help limit dentist movement between patients until necessary for treatment and to conserve PPE.” </a:t>
            </a:r>
            <a:endParaRPr lang="en-US" sz="2800" b="1" dirty="0"/>
          </a:p>
        </p:txBody>
      </p:sp>
    </p:spTree>
    <p:extLst>
      <p:ext uri="{BB962C8B-B14F-4D97-AF65-F5344CB8AC3E}">
        <p14:creationId xmlns:p14="http://schemas.microsoft.com/office/powerpoint/2010/main" val="1382974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2" name="Rectangle 1"/>
          <p:cNvSpPr/>
          <p:nvPr/>
        </p:nvSpPr>
        <p:spPr>
          <a:xfrm>
            <a:off x="152400" y="420911"/>
            <a:ext cx="8610600" cy="6186309"/>
          </a:xfrm>
          <a:prstGeom prst="rect">
            <a:avLst/>
          </a:prstGeom>
        </p:spPr>
        <p:txBody>
          <a:bodyPr wrap="square">
            <a:spAutoFit/>
          </a:bodyPr>
          <a:lstStyle/>
          <a:p>
            <a:r>
              <a:rPr lang="en-US" sz="3600" b="1" dirty="0" smtClean="0">
                <a:ln>
                  <a:solidFill>
                    <a:schemeClr val="tx2">
                      <a:lumMod val="75000"/>
                    </a:schemeClr>
                  </a:solidFill>
                </a:ln>
              </a:rPr>
              <a:t>“All persons, including </a:t>
            </a:r>
          </a:p>
          <a:p>
            <a:r>
              <a:rPr lang="en-US" sz="3600" b="1" dirty="0" smtClean="0">
                <a:ln>
                  <a:solidFill>
                    <a:schemeClr val="tx2">
                      <a:lumMod val="75000"/>
                    </a:schemeClr>
                  </a:solidFill>
                </a:ln>
              </a:rPr>
              <a:t>but not limited to </a:t>
            </a:r>
          </a:p>
          <a:p>
            <a:r>
              <a:rPr lang="en-US" sz="3600" b="1" dirty="0" smtClean="0">
                <a:ln>
                  <a:solidFill>
                    <a:schemeClr val="tx2">
                      <a:lumMod val="75000"/>
                    </a:schemeClr>
                  </a:solidFill>
                </a:ln>
              </a:rPr>
              <a:t>providers, support </a:t>
            </a:r>
          </a:p>
          <a:p>
            <a:r>
              <a:rPr lang="en-US" sz="3600" b="1" dirty="0" smtClean="0">
                <a:ln>
                  <a:solidFill>
                    <a:schemeClr val="tx2">
                      <a:lumMod val="75000"/>
                    </a:schemeClr>
                  </a:solidFill>
                </a:ln>
              </a:rPr>
              <a:t>staff, patients and </a:t>
            </a:r>
          </a:p>
          <a:p>
            <a:r>
              <a:rPr lang="en-US" sz="3600" b="1" dirty="0" smtClean="0">
                <a:ln>
                  <a:solidFill>
                    <a:schemeClr val="tx2">
                      <a:lumMod val="75000"/>
                    </a:schemeClr>
                  </a:solidFill>
                </a:ln>
              </a:rPr>
              <a:t>visitors who enter </a:t>
            </a:r>
          </a:p>
          <a:p>
            <a:r>
              <a:rPr lang="en-US" sz="3600" b="1" dirty="0" smtClean="0">
                <a:ln>
                  <a:solidFill>
                    <a:schemeClr val="tx2">
                      <a:lumMod val="75000"/>
                    </a:schemeClr>
                  </a:solidFill>
                </a:ln>
              </a:rPr>
              <a:t>the office should </a:t>
            </a:r>
          </a:p>
          <a:p>
            <a:r>
              <a:rPr lang="en-US" sz="3600" b="1" dirty="0" smtClean="0">
                <a:ln>
                  <a:solidFill>
                    <a:schemeClr val="tx2">
                      <a:lumMod val="75000"/>
                    </a:schemeClr>
                  </a:solidFill>
                </a:ln>
              </a:rPr>
              <a:t>be screened </a:t>
            </a:r>
          </a:p>
          <a:p>
            <a:r>
              <a:rPr lang="en-US" sz="3600" b="1" dirty="0" smtClean="0">
                <a:ln>
                  <a:solidFill>
                    <a:schemeClr val="tx2">
                      <a:lumMod val="75000"/>
                    </a:schemeClr>
                  </a:solidFill>
                </a:ln>
              </a:rPr>
              <a:t>according to the </a:t>
            </a:r>
          </a:p>
          <a:p>
            <a:r>
              <a:rPr lang="en-US" sz="3600" b="1" dirty="0" smtClean="0">
                <a:ln>
                  <a:solidFill>
                    <a:schemeClr val="tx2">
                      <a:lumMod val="75000"/>
                    </a:schemeClr>
                  </a:solidFill>
                </a:ln>
              </a:rPr>
              <a:t>latest </a:t>
            </a:r>
          </a:p>
          <a:p>
            <a:r>
              <a:rPr lang="en-US" sz="3600" b="1" dirty="0" smtClean="0">
                <a:ln>
                  <a:solidFill>
                    <a:schemeClr val="tx2">
                      <a:lumMod val="75000"/>
                    </a:schemeClr>
                  </a:solidFill>
                </a:ln>
              </a:rPr>
              <a:t>recommendations </a:t>
            </a:r>
          </a:p>
          <a:p>
            <a:r>
              <a:rPr lang="en-US" sz="3600" b="1" dirty="0" smtClean="0">
                <a:ln>
                  <a:solidFill>
                    <a:schemeClr val="tx2">
                      <a:lumMod val="75000"/>
                    </a:schemeClr>
                  </a:solidFill>
                </a:ln>
              </a:rPr>
              <a:t>for COVID-19 symptoms.” </a:t>
            </a:r>
            <a:endParaRPr lang="en-US" sz="3600" b="1" dirty="0">
              <a:ln>
                <a:solidFill>
                  <a:schemeClr val="tx2">
                    <a:lumMod val="75000"/>
                  </a:schemeClr>
                </a:solidFill>
              </a:ln>
            </a:endParaRPr>
          </a:p>
        </p:txBody>
      </p:sp>
      <p:pic>
        <p:nvPicPr>
          <p:cNvPr id="8194" name="Picture 2" descr="Temperature Check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6909"/>
          <a:stretch/>
        </p:blipFill>
        <p:spPr bwMode="auto">
          <a:xfrm>
            <a:off x="3810000" y="1090181"/>
            <a:ext cx="5176430" cy="48768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287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762000"/>
            <a:ext cx="8686800" cy="4693593"/>
          </a:xfrm>
          <a:prstGeom prst="rect">
            <a:avLst/>
          </a:prstGeom>
        </p:spPr>
        <p:txBody>
          <a:bodyPr wrap="square">
            <a:spAutoFit/>
          </a:bodyPr>
          <a:lstStyle/>
          <a:p>
            <a:r>
              <a:rPr lang="en-US" sz="3600" b="1" dirty="0" smtClean="0"/>
              <a:t> “Gowns can be disposable or reusable. All reusable gowns should be laundered after contact with an aerosolized procedure or visible soiling.”</a:t>
            </a:r>
          </a:p>
          <a:p>
            <a:endParaRPr lang="en-US" sz="1100" b="1" dirty="0"/>
          </a:p>
          <a:p>
            <a:r>
              <a:rPr lang="en-US" sz="3600" b="1" dirty="0" smtClean="0"/>
              <a:t>“Disposable PPE attire may still be disposed of in a normal fashion. Previously labeled biohazard items should continue to be disposed of accordingly.” </a:t>
            </a:r>
            <a:endParaRPr lang="en-US" sz="3600" b="1" dirty="0"/>
          </a:p>
        </p:txBody>
      </p:sp>
    </p:spTree>
    <p:extLst>
      <p:ext uri="{BB962C8B-B14F-4D97-AF65-F5344CB8AC3E}">
        <p14:creationId xmlns:p14="http://schemas.microsoft.com/office/powerpoint/2010/main" val="3098575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067800" cy="6370975"/>
          </a:xfrm>
          <a:prstGeom prst="rect">
            <a:avLst/>
          </a:prstGeom>
          <a:noFill/>
        </p:spPr>
        <p:txBody>
          <a:bodyPr wrap="square" rtlCol="0">
            <a:spAutoFit/>
          </a:bodyPr>
          <a:lstStyle/>
          <a:p>
            <a:pPr algn="ctr"/>
            <a:r>
              <a:rPr lang="en-US" sz="3600" b="1" dirty="0" smtClean="0"/>
              <a:t>Other Considerations Not Specifically </a:t>
            </a:r>
          </a:p>
          <a:p>
            <a:pPr algn="ctr"/>
            <a:r>
              <a:rPr lang="en-US" sz="3600" b="1" dirty="0" smtClean="0"/>
              <a:t>Discussed by Missouri Guidance, CDC, or OSHA</a:t>
            </a:r>
          </a:p>
          <a:p>
            <a:endParaRPr lang="en-US" sz="3600" b="1" dirty="0"/>
          </a:p>
          <a:p>
            <a:pPr marL="742950" indent="-742950">
              <a:buFont typeface="+mj-lt"/>
              <a:buAutoNum type="arabicPeriod"/>
            </a:pPr>
            <a:r>
              <a:rPr lang="en-US" sz="3600" b="1" dirty="0" smtClean="0"/>
              <a:t>Minimally Invasive Dentistry (Dr</a:t>
            </a:r>
            <a:r>
              <a:rPr lang="en-US" sz="3600" b="1" dirty="0"/>
              <a:t>.</a:t>
            </a:r>
            <a:r>
              <a:rPr lang="en-US" sz="3600" b="1" dirty="0" smtClean="0"/>
              <a:t> Jeanette MacLean)</a:t>
            </a:r>
          </a:p>
          <a:p>
            <a:pPr marL="742950" indent="-742950">
              <a:buAutoNum type="arabicPeriod" startAt="2"/>
            </a:pPr>
            <a:r>
              <a:rPr lang="en-US" sz="3600" b="1" dirty="0" smtClean="0"/>
              <a:t>HEPA </a:t>
            </a:r>
            <a:r>
              <a:rPr lang="en-US" sz="3600" b="1" dirty="0" smtClean="0"/>
              <a:t>filters: Yes or No? </a:t>
            </a:r>
          </a:p>
          <a:p>
            <a:r>
              <a:rPr lang="en-US" sz="3600" b="1" dirty="0" smtClean="0">
                <a:hlinkClick r:id="rId2"/>
              </a:rPr>
              <a:t>https</a:t>
            </a:r>
            <a:r>
              <a:rPr lang="en-US" sz="3600" b="1" dirty="0" smtClean="0">
                <a:hlinkClick r:id="rId2"/>
              </a:rPr>
              <a:t>://thewirecutter.com/blog/can-hepa-air-purifiers-capture-coronavirus</a:t>
            </a:r>
            <a:r>
              <a:rPr lang="en-US" sz="3600" dirty="0" smtClean="0">
                <a:hlinkClick r:id="rId2"/>
              </a:rPr>
              <a:t>/</a:t>
            </a:r>
            <a:r>
              <a:rPr lang="en-US" sz="3600" b="1" dirty="0" smtClean="0"/>
              <a:t>  </a:t>
            </a:r>
          </a:p>
          <a:p>
            <a:endParaRPr lang="en-US" sz="2000" b="1" dirty="0" smtClean="0"/>
          </a:p>
          <a:p>
            <a:pPr algn="ctr"/>
            <a:r>
              <a:rPr lang="en-US" sz="3200" b="1" dirty="0" smtClean="0"/>
              <a:t>Karen Dent, MPCA Oral Health Network of Missouri:</a:t>
            </a:r>
          </a:p>
          <a:p>
            <a:pPr algn="ctr"/>
            <a:r>
              <a:rPr lang="en-US" sz="3200" b="1" dirty="0" smtClean="0"/>
              <a:t>kdent@mo-pca.org</a:t>
            </a:r>
            <a:endParaRPr lang="en-US" sz="3200" b="1" dirty="0"/>
          </a:p>
          <a:p>
            <a:pPr marL="742950" indent="-742950">
              <a:buFont typeface="+mj-lt"/>
              <a:buAutoNum type="arabicPeriod"/>
            </a:pPr>
            <a:endParaRPr lang="en-US" sz="3600" b="1" dirty="0"/>
          </a:p>
        </p:txBody>
      </p:sp>
    </p:spTree>
    <p:extLst>
      <p:ext uri="{BB962C8B-B14F-4D97-AF65-F5344CB8AC3E}">
        <p14:creationId xmlns:p14="http://schemas.microsoft.com/office/powerpoint/2010/main" val="4013408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772400" cy="5262979"/>
          </a:xfrm>
          <a:prstGeom prst="rect">
            <a:avLst/>
          </a:prstGeom>
        </p:spPr>
        <p:txBody>
          <a:bodyPr wrap="square">
            <a:spAutoFit/>
          </a:bodyPr>
          <a:lstStyle/>
          <a:p>
            <a:pPr algn="ctr"/>
            <a:r>
              <a:rPr lang="en-US" sz="4800" b="1" dirty="0" smtClean="0"/>
              <a:t>“Each dentist and dental practice should make its own decisions in good faith and in compliance with all existing laws, rules, regulations and other available guidance.” </a:t>
            </a:r>
          </a:p>
          <a:p>
            <a:pPr algn="ctr"/>
            <a:endParaRPr lang="en-US" sz="4800" b="1" dirty="0"/>
          </a:p>
        </p:txBody>
      </p:sp>
    </p:spTree>
    <p:extLst>
      <p:ext uri="{BB962C8B-B14F-4D97-AF65-F5344CB8AC3E}">
        <p14:creationId xmlns:p14="http://schemas.microsoft.com/office/powerpoint/2010/main" val="2501968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Lawyer. Law scales on table in front black background. Symbol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5" y="0"/>
            <a:ext cx="91543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16363"/>
            <a:ext cx="8915400" cy="6863417"/>
          </a:xfrm>
          <a:prstGeom prst="rect">
            <a:avLst/>
          </a:prstGeom>
        </p:spPr>
        <p:txBody>
          <a:bodyPr wrap="square">
            <a:spAutoFit/>
          </a:bodyPr>
          <a:lstStyle/>
          <a:p>
            <a:r>
              <a:rPr lang="en-US" sz="4000" b="1" dirty="0" smtClean="0">
                <a:ln w="3175">
                  <a:solidFill>
                    <a:srgbClr val="FF0000"/>
                  </a:solidFill>
                </a:ln>
              </a:rPr>
              <a:t>“The Task Force </a:t>
            </a:r>
          </a:p>
          <a:p>
            <a:r>
              <a:rPr lang="en-US" sz="4000" b="1" dirty="0" smtClean="0">
                <a:ln w="3175">
                  <a:solidFill>
                    <a:srgbClr val="FF0000"/>
                  </a:solidFill>
                </a:ln>
              </a:rPr>
              <a:t>recommends </a:t>
            </a:r>
            <a:endParaRPr lang="en-US" sz="4000" b="1" dirty="0">
              <a:ln w="3175">
                <a:solidFill>
                  <a:srgbClr val="FF0000"/>
                </a:solidFill>
              </a:ln>
            </a:endParaRPr>
          </a:p>
          <a:p>
            <a:r>
              <a:rPr lang="en-US" sz="4000" b="1" dirty="0" smtClean="0">
                <a:ln w="3175">
                  <a:solidFill>
                    <a:srgbClr val="FF0000"/>
                  </a:solidFill>
                </a:ln>
              </a:rPr>
              <a:t>​consultation with </a:t>
            </a:r>
          </a:p>
          <a:p>
            <a:r>
              <a:rPr lang="en-US" sz="4000" b="1" dirty="0" smtClean="0">
                <a:ln w="3175">
                  <a:solidFill>
                    <a:srgbClr val="FF0000"/>
                  </a:solidFill>
                </a:ln>
              </a:rPr>
              <a:t>legal counsel, </a:t>
            </a:r>
          </a:p>
          <a:p>
            <a:r>
              <a:rPr lang="en-US" sz="4000" b="1" dirty="0" smtClean="0">
                <a:ln w="3175">
                  <a:solidFill>
                    <a:srgbClr val="FF0000"/>
                  </a:solidFill>
                </a:ln>
              </a:rPr>
              <a:t>liability, and </a:t>
            </a:r>
          </a:p>
          <a:p>
            <a:r>
              <a:rPr lang="en-US" sz="4000" b="1" dirty="0" smtClean="0">
                <a:ln w="3175">
                  <a:solidFill>
                    <a:srgbClr val="FF0000"/>
                  </a:solidFill>
                </a:ln>
              </a:rPr>
              <a:t>malpractice </a:t>
            </a:r>
          </a:p>
          <a:p>
            <a:r>
              <a:rPr lang="en-US" sz="4000" b="1" dirty="0" smtClean="0">
                <a:ln w="3175">
                  <a:solidFill>
                    <a:srgbClr val="FF0000"/>
                  </a:solidFill>
                </a:ln>
              </a:rPr>
              <a:t>carriers regarding </a:t>
            </a:r>
          </a:p>
          <a:p>
            <a:r>
              <a:rPr lang="en-US" sz="4000" b="1" dirty="0" smtClean="0">
                <a:ln w="3175">
                  <a:solidFill>
                    <a:srgbClr val="FF0000"/>
                  </a:solidFill>
                </a:ln>
              </a:rPr>
              <a:t>specific questions </a:t>
            </a:r>
          </a:p>
          <a:p>
            <a:r>
              <a:rPr lang="en-US" sz="4000" b="1" dirty="0" smtClean="0">
                <a:ln w="3175">
                  <a:solidFill>
                    <a:srgbClr val="FF0000"/>
                  </a:solidFill>
                </a:ln>
              </a:rPr>
              <a:t>involving informed </a:t>
            </a:r>
          </a:p>
          <a:p>
            <a:r>
              <a:rPr lang="en-US" sz="4000" b="1" dirty="0" smtClean="0">
                <a:ln w="3175">
                  <a:solidFill>
                    <a:srgbClr val="FF0000"/>
                  </a:solidFill>
                </a:ln>
              </a:rPr>
              <a:t>consent, safety or </a:t>
            </a:r>
          </a:p>
          <a:p>
            <a:r>
              <a:rPr lang="en-US" sz="4000" b="1" dirty="0" smtClean="0">
                <a:ln w="3175">
                  <a:solidFill>
                    <a:srgbClr val="FF0000"/>
                  </a:solidFill>
                </a:ln>
              </a:rPr>
              <a:t>other issues.”</a:t>
            </a:r>
            <a:endParaRPr lang="en-US" sz="4000" b="1" dirty="0">
              <a:ln w="3175">
                <a:solidFill>
                  <a:srgbClr val="FF0000"/>
                </a:solidFill>
              </a:ln>
            </a:endParaRPr>
          </a:p>
        </p:txBody>
      </p:sp>
    </p:spTree>
    <p:extLst>
      <p:ext uri="{BB962C8B-B14F-4D97-AF65-F5344CB8AC3E}">
        <p14:creationId xmlns:p14="http://schemas.microsoft.com/office/powerpoint/2010/main" val="161467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Comprehensive Review on Ultrasonic Scaling for Dental Hygienis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6700" y="304800"/>
            <a:ext cx="8610600" cy="6370975"/>
          </a:xfrm>
          <a:prstGeom prst="rect">
            <a:avLst/>
          </a:prstGeom>
        </p:spPr>
        <p:txBody>
          <a:bodyPr wrap="square">
            <a:spAutoFit/>
          </a:bodyPr>
          <a:lstStyle/>
          <a:p>
            <a:endParaRPr lang="en-US" sz="800" b="1" dirty="0" smtClean="0">
              <a:solidFill>
                <a:schemeClr val="bg1"/>
              </a:solidFill>
            </a:endParaRPr>
          </a:p>
          <a:p>
            <a:r>
              <a:rPr lang="en-US" sz="4000" b="1" dirty="0" smtClean="0">
                <a:solidFill>
                  <a:schemeClr val="bg1"/>
                </a:solidFill>
              </a:rPr>
              <a:t>“Dentists who do not feel they are safely able to protect their patients, staff, </a:t>
            </a:r>
          </a:p>
          <a:p>
            <a:r>
              <a:rPr lang="en-US" sz="4000" b="1" dirty="0" smtClean="0">
                <a:solidFill>
                  <a:schemeClr val="bg1"/>
                </a:solidFill>
              </a:rPr>
              <a:t>and other providers </a:t>
            </a:r>
          </a:p>
          <a:p>
            <a:endParaRPr lang="en-US" sz="4000" b="1" dirty="0">
              <a:solidFill>
                <a:schemeClr val="bg1"/>
              </a:solidFill>
            </a:endParaRPr>
          </a:p>
          <a:p>
            <a:r>
              <a:rPr lang="en-US" sz="4000" b="1" dirty="0" smtClean="0">
                <a:solidFill>
                  <a:schemeClr val="bg1"/>
                </a:solidFill>
              </a:rPr>
              <a:t>                                         should avoid</a:t>
            </a:r>
          </a:p>
          <a:p>
            <a:r>
              <a:rPr lang="en-US" sz="4000" b="1" dirty="0">
                <a:solidFill>
                  <a:schemeClr val="bg1"/>
                </a:solidFill>
              </a:rPr>
              <a:t> </a:t>
            </a:r>
            <a:r>
              <a:rPr lang="en-US" sz="4000" b="1" dirty="0" smtClean="0">
                <a:solidFill>
                  <a:schemeClr val="bg1"/>
                </a:solidFill>
              </a:rPr>
              <a:t>                                        those procedures</a:t>
            </a:r>
          </a:p>
          <a:p>
            <a:r>
              <a:rPr lang="en-US" sz="4000" b="1" dirty="0">
                <a:solidFill>
                  <a:schemeClr val="bg1"/>
                </a:solidFill>
              </a:rPr>
              <a:t> </a:t>
            </a:r>
            <a:r>
              <a:rPr lang="en-US" sz="4000" b="1" dirty="0" smtClean="0">
                <a:solidFill>
                  <a:schemeClr val="bg1"/>
                </a:solidFill>
              </a:rPr>
              <a:t>                                        they are not  </a:t>
            </a:r>
          </a:p>
          <a:p>
            <a:r>
              <a:rPr lang="en-US" sz="4000" b="1" dirty="0">
                <a:solidFill>
                  <a:schemeClr val="bg1"/>
                </a:solidFill>
              </a:rPr>
              <a:t> </a:t>
            </a:r>
            <a:r>
              <a:rPr lang="en-US" sz="4000" b="1" dirty="0" smtClean="0">
                <a:solidFill>
                  <a:schemeClr val="bg1"/>
                </a:solidFill>
              </a:rPr>
              <a:t>                                        comfortable </a:t>
            </a:r>
          </a:p>
          <a:p>
            <a:r>
              <a:rPr lang="en-US" sz="4000" b="1" dirty="0">
                <a:solidFill>
                  <a:schemeClr val="bg1"/>
                </a:solidFill>
              </a:rPr>
              <a:t> </a:t>
            </a:r>
            <a:r>
              <a:rPr lang="en-US" sz="4000" b="1" dirty="0" smtClean="0">
                <a:solidFill>
                  <a:schemeClr val="bg1"/>
                </a:solidFill>
              </a:rPr>
              <a:t>                                        performing.”</a:t>
            </a:r>
            <a:endParaRPr lang="en-US" sz="4000" b="1" dirty="0">
              <a:solidFill>
                <a:schemeClr val="bg1"/>
              </a:solidFill>
            </a:endParaRPr>
          </a:p>
        </p:txBody>
      </p:sp>
    </p:spTree>
    <p:extLst>
      <p:ext uri="{BB962C8B-B14F-4D97-AF65-F5344CB8AC3E}">
        <p14:creationId xmlns:p14="http://schemas.microsoft.com/office/powerpoint/2010/main" val="254707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igh-volume evacuation: Aerosols—it's what you can't see that c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708" y="13855"/>
            <a:ext cx="9116291" cy="7478970"/>
          </a:xfrm>
          <a:prstGeom prst="rect">
            <a:avLst/>
          </a:prstGeom>
          <a:noFill/>
        </p:spPr>
        <p:txBody>
          <a:bodyPr wrap="square" rtlCol="0">
            <a:spAutoFit/>
          </a:bodyPr>
          <a:lstStyle/>
          <a:p>
            <a:r>
              <a:rPr lang="en-US" sz="4000" dirty="0" smtClean="0">
                <a:solidFill>
                  <a:schemeClr val="bg1"/>
                </a:solidFill>
              </a:rPr>
              <a:t>Aerosolized contaminants are very light,</a:t>
            </a:r>
          </a:p>
          <a:p>
            <a:r>
              <a:rPr lang="en-US" sz="4000" dirty="0">
                <a:solidFill>
                  <a:schemeClr val="bg1"/>
                </a:solidFill>
              </a:rPr>
              <a:t>s</a:t>
            </a:r>
            <a:r>
              <a:rPr lang="en-US" sz="4000" dirty="0" smtClean="0">
                <a:solidFill>
                  <a:schemeClr val="bg1"/>
                </a:solidFill>
              </a:rPr>
              <a:t>uper fine particles that:</a:t>
            </a:r>
          </a:p>
          <a:p>
            <a:pPr marL="742950" indent="-742950">
              <a:buFont typeface="+mj-lt"/>
              <a:buAutoNum type="arabicPeriod"/>
            </a:pPr>
            <a:r>
              <a:rPr lang="en-US" sz="4000" dirty="0" smtClean="0">
                <a:solidFill>
                  <a:schemeClr val="bg1"/>
                </a:solidFill>
              </a:rPr>
              <a:t>Spread at least eight </a:t>
            </a:r>
          </a:p>
          <a:p>
            <a:r>
              <a:rPr lang="en-US" sz="4000" dirty="0">
                <a:solidFill>
                  <a:schemeClr val="bg1"/>
                </a:solidFill>
              </a:rPr>
              <a:t> </a:t>
            </a:r>
            <a:r>
              <a:rPr lang="en-US" sz="4000" dirty="0" smtClean="0">
                <a:solidFill>
                  <a:schemeClr val="bg1"/>
                </a:solidFill>
              </a:rPr>
              <a:t>      feet in every direction </a:t>
            </a:r>
          </a:p>
          <a:p>
            <a:r>
              <a:rPr lang="en-US" sz="4000" dirty="0">
                <a:solidFill>
                  <a:schemeClr val="bg1"/>
                </a:solidFill>
              </a:rPr>
              <a:t> </a:t>
            </a:r>
            <a:r>
              <a:rPr lang="en-US" sz="4000" dirty="0" smtClean="0">
                <a:solidFill>
                  <a:schemeClr val="bg1"/>
                </a:solidFill>
              </a:rPr>
              <a:t>      from the source;</a:t>
            </a:r>
          </a:p>
          <a:p>
            <a:pPr marL="742950" indent="-742950">
              <a:buAutoNum type="arabicPeriod" startAt="2"/>
            </a:pPr>
            <a:r>
              <a:rPr lang="en-US" sz="4000" dirty="0" smtClean="0">
                <a:solidFill>
                  <a:schemeClr val="bg1"/>
                </a:solidFill>
              </a:rPr>
              <a:t>Remain suspended for several hours;</a:t>
            </a:r>
          </a:p>
          <a:p>
            <a:r>
              <a:rPr lang="en-US" sz="4000" dirty="0">
                <a:solidFill>
                  <a:schemeClr val="bg1"/>
                </a:solidFill>
              </a:rPr>
              <a:t> </a:t>
            </a:r>
            <a:r>
              <a:rPr lang="en-US" sz="4000" dirty="0" smtClean="0">
                <a:solidFill>
                  <a:schemeClr val="bg1"/>
                </a:solidFill>
              </a:rPr>
              <a:t>      persons who walk through these </a:t>
            </a:r>
          </a:p>
          <a:p>
            <a:r>
              <a:rPr lang="en-US" sz="4000" dirty="0">
                <a:solidFill>
                  <a:schemeClr val="bg1"/>
                </a:solidFill>
              </a:rPr>
              <a:t> </a:t>
            </a:r>
            <a:r>
              <a:rPr lang="en-US" sz="4000" dirty="0" smtClean="0">
                <a:solidFill>
                  <a:schemeClr val="bg1"/>
                </a:solidFill>
              </a:rPr>
              <a:t>      aerosols will inhale them along with</a:t>
            </a:r>
          </a:p>
          <a:p>
            <a:r>
              <a:rPr lang="en-US" sz="4000" dirty="0">
                <a:solidFill>
                  <a:schemeClr val="bg1"/>
                </a:solidFill>
              </a:rPr>
              <a:t> </a:t>
            </a:r>
            <a:r>
              <a:rPr lang="en-US" sz="4000" dirty="0" smtClean="0">
                <a:solidFill>
                  <a:schemeClr val="bg1"/>
                </a:solidFill>
              </a:rPr>
              <a:t>      pathogens contained within aerosols;</a:t>
            </a:r>
          </a:p>
          <a:p>
            <a:pPr marL="742950" indent="-742950">
              <a:buAutoNum type="arabicPeriod" startAt="3"/>
            </a:pPr>
            <a:r>
              <a:rPr lang="en-US" sz="4000" dirty="0" smtClean="0">
                <a:solidFill>
                  <a:schemeClr val="bg1"/>
                </a:solidFill>
              </a:rPr>
              <a:t>HVAC systems can pick up</a:t>
            </a:r>
          </a:p>
          <a:p>
            <a:r>
              <a:rPr lang="en-US" sz="4000" dirty="0">
                <a:solidFill>
                  <a:schemeClr val="bg1"/>
                </a:solidFill>
              </a:rPr>
              <a:t> </a:t>
            </a:r>
            <a:r>
              <a:rPr lang="en-US" sz="4000" dirty="0" smtClean="0">
                <a:solidFill>
                  <a:schemeClr val="bg1"/>
                </a:solidFill>
              </a:rPr>
              <a:t>     contaminated aerosols &amp; spread them</a:t>
            </a:r>
          </a:p>
          <a:p>
            <a:r>
              <a:rPr lang="en-US" sz="4000" dirty="0">
                <a:solidFill>
                  <a:schemeClr val="bg1"/>
                </a:solidFill>
              </a:rPr>
              <a:t> </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47792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29" y="533400"/>
            <a:ext cx="8686800" cy="6001643"/>
          </a:xfrm>
          <a:prstGeom prst="rect">
            <a:avLst/>
          </a:prstGeom>
        </p:spPr>
        <p:txBody>
          <a:bodyPr wrap="square">
            <a:spAutoFit/>
          </a:bodyPr>
          <a:lstStyle/>
          <a:p>
            <a:r>
              <a:rPr lang="en-US" sz="4400" b="1" dirty="0" smtClean="0"/>
              <a:t>“Rules of OSHA, guidelines of CDC, regulations of DHSS, Missouri Dental Board (“MDB”), and Department of Labor (“DOL”) should continue to be followed as well as any mandates set forth by state and local governments and/or health departments…”</a:t>
            </a:r>
          </a:p>
          <a:p>
            <a:endParaRPr lang="en-US" sz="3200" b="1" dirty="0"/>
          </a:p>
        </p:txBody>
      </p:sp>
    </p:spTree>
    <p:extLst>
      <p:ext uri="{BB962C8B-B14F-4D97-AF65-F5344CB8AC3E}">
        <p14:creationId xmlns:p14="http://schemas.microsoft.com/office/powerpoint/2010/main" val="1183766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0685752"/>
              </p:ext>
            </p:extLst>
          </p:nvPr>
        </p:nvGraphicFramePr>
        <p:xfrm>
          <a:off x="228600" y="874931"/>
          <a:ext cx="8686799" cy="6144412"/>
        </p:xfrm>
        <a:graphic>
          <a:graphicData uri="http://schemas.openxmlformats.org/drawingml/2006/table">
            <a:tbl>
              <a:tblPr/>
              <a:tblGrid>
                <a:gridCol w="2198720"/>
                <a:gridCol w="2198720"/>
                <a:gridCol w="2198720"/>
                <a:gridCol w="2090639"/>
              </a:tblGrid>
              <a:tr h="420469">
                <a:tc>
                  <a:txBody>
                    <a:bodyPr/>
                    <a:lstStyle/>
                    <a:p>
                      <a:pPr algn="l" fontAlgn="b"/>
                      <a:r>
                        <a:rPr lang="en-US" sz="1800" b="1" dirty="0">
                          <a:effectLst/>
                        </a:rPr>
                        <a:t>Lower (caution)</a:t>
                      </a:r>
                    </a:p>
                  </a:txBody>
                  <a:tcPr marL="38226" marR="38226" marT="30581" marB="30581"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tcPr>
                </a:tc>
                <a:tc>
                  <a:txBody>
                    <a:bodyPr/>
                    <a:lstStyle/>
                    <a:p>
                      <a:pPr algn="l" fontAlgn="b"/>
                      <a:r>
                        <a:rPr lang="en-US" sz="1800" b="1">
                          <a:effectLst/>
                        </a:rPr>
                        <a:t>Medium</a:t>
                      </a:r>
                    </a:p>
                  </a:txBody>
                  <a:tcPr marL="38226" marR="38226" marT="30581" marB="30581"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tcPr>
                </a:tc>
                <a:tc>
                  <a:txBody>
                    <a:bodyPr/>
                    <a:lstStyle/>
                    <a:p>
                      <a:pPr algn="l" fontAlgn="b"/>
                      <a:r>
                        <a:rPr lang="en-US" sz="1800" b="1">
                          <a:effectLst/>
                        </a:rPr>
                        <a:t>High</a:t>
                      </a:r>
                    </a:p>
                  </a:txBody>
                  <a:tcPr marL="38226" marR="38226" marT="30581" marB="30581"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tcPr>
                </a:tc>
                <a:tc>
                  <a:txBody>
                    <a:bodyPr/>
                    <a:lstStyle/>
                    <a:p>
                      <a:pPr algn="l" fontAlgn="b"/>
                      <a:r>
                        <a:rPr lang="en-US" sz="1800" b="1" i="1" u="sng" dirty="0">
                          <a:solidFill>
                            <a:srgbClr val="C00000"/>
                          </a:solidFill>
                          <a:effectLst/>
                        </a:rPr>
                        <a:t>Very High</a:t>
                      </a:r>
                    </a:p>
                  </a:txBody>
                  <a:tcPr marL="38226" marR="38226" marT="30581" marB="30581" anchor="b">
                    <a:lnL w="9525" cap="flat" cmpd="sng" algn="ctr">
                      <a:solidFill>
                        <a:srgbClr val="DDDDDD"/>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tcPr>
                </a:tc>
              </a:tr>
              <a:tr h="5723943">
                <a:tc>
                  <a:txBody>
                    <a:bodyPr/>
                    <a:lstStyle/>
                    <a:p>
                      <a:pPr algn="l" fontAlgn="t">
                        <a:buFont typeface="Arial"/>
                        <a:buChar char="•"/>
                      </a:pPr>
                      <a:r>
                        <a:rPr lang="en-US" sz="1800" dirty="0">
                          <a:effectLst/>
                        </a:rPr>
                        <a:t>Performing administrative duties in non-public areas of healthcare facilities, away from other staff members.</a:t>
                      </a:r>
                    </a:p>
                    <a:p>
                      <a:pPr algn="l" fontAlgn="t"/>
                      <a:r>
                        <a:rPr lang="en-US" sz="1800" dirty="0">
                          <a:effectLst/>
                        </a:rPr>
                        <a:t>Note: For activities in the lower (caution) risk category, OSHA's </a:t>
                      </a:r>
                      <a:r>
                        <a:rPr lang="en-US" sz="1800" i="1" u="none" strike="noStrike" dirty="0">
                          <a:solidFill>
                            <a:srgbClr val="003399"/>
                          </a:solidFill>
                          <a:effectLst/>
                          <a:hlinkClick r:id="rId2" tooltip="Interim Guidance for Workers and Employers of Workers at Lower Risk of Exposure"/>
                        </a:rPr>
                        <a:t>Interim Guidance for Workers and Employers of Workers at Lower Risk of Exposure</a:t>
                      </a:r>
                      <a:r>
                        <a:rPr lang="en-US" sz="1800" dirty="0">
                          <a:effectLst/>
                        </a:rPr>
                        <a:t> may be most appropriate.</a:t>
                      </a:r>
                    </a:p>
                  </a:txBody>
                  <a:tcPr marL="38226" marR="38226" marT="30581" marB="30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tcPr>
                </a:tc>
                <a:tc>
                  <a:txBody>
                    <a:bodyPr/>
                    <a:lstStyle/>
                    <a:p>
                      <a:pPr algn="l" fontAlgn="t">
                        <a:buFont typeface="Arial"/>
                        <a:buChar char="•"/>
                      </a:pPr>
                      <a:r>
                        <a:rPr lang="en-US" sz="1800" dirty="0">
                          <a:effectLst/>
                        </a:rPr>
                        <a:t>Providing care to the general public who are not known or suspected COVID-19 patients.</a:t>
                      </a:r>
                    </a:p>
                    <a:p>
                      <a:pPr algn="l" fontAlgn="t">
                        <a:buFont typeface="Arial"/>
                        <a:buChar char="•"/>
                      </a:pPr>
                      <a:r>
                        <a:rPr lang="en-US" sz="1800" dirty="0">
                          <a:effectLst/>
                        </a:rPr>
                        <a:t>Working at busy staff work areas within a healthcare facility.</a:t>
                      </a:r>
                    </a:p>
                  </a:txBody>
                  <a:tcPr marL="38226" marR="38226" marT="30581" marB="30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tcPr>
                </a:tc>
                <a:tc>
                  <a:txBody>
                    <a:bodyPr/>
                    <a:lstStyle/>
                    <a:p>
                      <a:pPr algn="l" fontAlgn="t">
                        <a:buFont typeface="Arial"/>
                        <a:buChar char="•"/>
                      </a:pPr>
                      <a:r>
                        <a:rPr lang="en-US" sz="1800" dirty="0">
                          <a:effectLst/>
                        </a:rPr>
                        <a:t>Entering a known or suspected COVID-19 patient’s room.</a:t>
                      </a:r>
                    </a:p>
                    <a:p>
                      <a:pPr algn="l" fontAlgn="t">
                        <a:buFont typeface="Arial"/>
                        <a:buChar char="•"/>
                      </a:pPr>
                      <a:r>
                        <a:rPr lang="en-US" sz="1800" dirty="0">
                          <a:effectLst/>
                        </a:rPr>
                        <a:t>Providing care for a known or suspected COVID-19 patient not involving aerosol-generating procedures.</a:t>
                      </a:r>
                    </a:p>
                  </a:txBody>
                  <a:tcPr marL="38226" marR="38226" marT="30581" marB="30581">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a:noFill/>
                    </a:lnB>
                  </a:tcPr>
                </a:tc>
                <a:tc>
                  <a:txBody>
                    <a:bodyPr/>
                    <a:lstStyle/>
                    <a:p>
                      <a:pPr algn="l" fontAlgn="t">
                        <a:buFont typeface="Arial"/>
                        <a:buChar char="•"/>
                      </a:pPr>
                      <a:r>
                        <a:rPr lang="en-US" sz="1800" b="1" dirty="0">
                          <a:solidFill>
                            <a:srgbClr val="C00000"/>
                          </a:solidFill>
                          <a:effectLst/>
                        </a:rPr>
                        <a:t>Performing aerosol-generating procedures (e.g., intubation, cough induction procedures, bronchoscopies, some dental procedures and exams, </a:t>
                      </a:r>
                      <a:r>
                        <a:rPr lang="en-US" sz="1800" dirty="0">
                          <a:effectLst/>
                        </a:rPr>
                        <a:t>or invasive specimen collection) on known or suspected COVID-19 patients.</a:t>
                      </a:r>
                    </a:p>
                    <a:p>
                      <a:pPr algn="l" fontAlgn="t">
                        <a:buFont typeface="Arial"/>
                        <a:buChar char="•"/>
                      </a:pPr>
                      <a:r>
                        <a:rPr lang="en-US" sz="1800" dirty="0">
                          <a:effectLst/>
                        </a:rPr>
                        <a:t>Collecting or handling specimens from known or suspected COVID-19 patients.</a:t>
                      </a:r>
                    </a:p>
                  </a:txBody>
                  <a:tcPr marL="38226" marR="38226" marT="30581" marB="30581">
                    <a:lnL w="9525" cap="flat" cmpd="sng" algn="ctr">
                      <a:solidFill>
                        <a:srgbClr val="DDDDDD"/>
                      </a:solidFill>
                      <a:prstDash val="solid"/>
                      <a:round/>
                      <a:headEnd type="none" w="med" len="med"/>
                      <a:tailEnd type="none" w="med" len="med"/>
                    </a:lnL>
                    <a:lnR>
                      <a:noFill/>
                    </a:lnR>
                    <a:lnT w="9525" cap="flat" cmpd="sng" algn="ctr">
                      <a:solidFill>
                        <a:srgbClr val="DDDDDD"/>
                      </a:solidFill>
                      <a:prstDash val="solid"/>
                      <a:round/>
                      <a:headEnd type="none" w="med" len="med"/>
                      <a:tailEnd type="none" w="med" len="med"/>
                    </a:lnT>
                    <a:lnB>
                      <a:noFill/>
                    </a:lnB>
                  </a:tcPr>
                </a:tc>
              </a:tr>
            </a:tbl>
          </a:graphicData>
        </a:graphic>
      </p:graphicFrame>
      <p:sp>
        <p:nvSpPr>
          <p:cNvPr id="3" name="TextBox 2"/>
          <p:cNvSpPr txBox="1"/>
          <p:nvPr/>
        </p:nvSpPr>
        <p:spPr>
          <a:xfrm>
            <a:off x="464127" y="6457890"/>
            <a:ext cx="8229600" cy="400110"/>
          </a:xfrm>
          <a:prstGeom prst="rect">
            <a:avLst/>
          </a:prstGeom>
          <a:noFill/>
        </p:spPr>
        <p:txBody>
          <a:bodyPr wrap="square" rtlCol="0">
            <a:spAutoFit/>
          </a:bodyPr>
          <a:lstStyle/>
          <a:p>
            <a:r>
              <a:rPr lang="en-US" sz="2000" b="1" dirty="0" smtClean="0">
                <a:hlinkClick r:id="rId3"/>
              </a:rPr>
              <a:t>https://www.osha.gov/SLTC/covid-19/controlprevention.html#healthcare</a:t>
            </a:r>
            <a:r>
              <a:rPr lang="en-US" sz="2000" b="1" dirty="0" smtClean="0"/>
              <a:t> </a:t>
            </a:r>
            <a:endParaRPr lang="en-US" sz="2000" b="1" dirty="0"/>
          </a:p>
        </p:txBody>
      </p:sp>
      <p:sp>
        <p:nvSpPr>
          <p:cNvPr id="4" name="TextBox 3"/>
          <p:cNvSpPr txBox="1"/>
          <p:nvPr/>
        </p:nvSpPr>
        <p:spPr>
          <a:xfrm>
            <a:off x="13855" y="37007"/>
            <a:ext cx="8991600" cy="830997"/>
          </a:xfrm>
          <a:prstGeom prst="rect">
            <a:avLst/>
          </a:prstGeom>
          <a:noFill/>
        </p:spPr>
        <p:txBody>
          <a:bodyPr wrap="square" rtlCol="0">
            <a:spAutoFit/>
          </a:bodyPr>
          <a:lstStyle/>
          <a:p>
            <a:pPr algn="ctr"/>
            <a:r>
              <a:rPr lang="en-US" sz="2400" b="1" dirty="0"/>
              <a:t>Examples of healthcare work tasks associated with </a:t>
            </a:r>
            <a:endParaRPr lang="en-US" sz="2400" b="1" dirty="0" smtClean="0"/>
          </a:p>
          <a:p>
            <a:pPr algn="ctr"/>
            <a:r>
              <a:rPr lang="en-US" sz="2400" b="1" dirty="0" smtClean="0"/>
              <a:t>exposure </a:t>
            </a:r>
            <a:r>
              <a:rPr lang="en-US" sz="2400" b="1" dirty="0"/>
              <a:t>risk levels</a:t>
            </a:r>
            <a:endParaRPr lang="en-US" sz="2400" dirty="0"/>
          </a:p>
        </p:txBody>
      </p:sp>
    </p:spTree>
    <p:extLst>
      <p:ext uri="{BB962C8B-B14F-4D97-AF65-F5344CB8AC3E}">
        <p14:creationId xmlns:p14="http://schemas.microsoft.com/office/powerpoint/2010/main" val="1786930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 y="533399"/>
            <a:ext cx="8991600" cy="6771084"/>
          </a:xfrm>
          <a:prstGeom prst="rect">
            <a:avLst/>
          </a:prstGeom>
        </p:spPr>
        <p:txBody>
          <a:bodyPr wrap="square">
            <a:spAutoFit/>
          </a:bodyPr>
          <a:lstStyle/>
          <a:p>
            <a:pPr algn="ctr"/>
            <a:endParaRPr lang="en-US" sz="3600" b="1" dirty="0" smtClean="0"/>
          </a:p>
          <a:p>
            <a:pPr algn="ctr"/>
            <a:r>
              <a:rPr lang="en-US" sz="3600" b="1" dirty="0" smtClean="0"/>
              <a:t>“Use </a:t>
            </a:r>
            <a:r>
              <a:rPr lang="en-US" sz="3600" b="1" dirty="0"/>
              <a:t>Airborne Precautions for patients known or suspected to be infected with pathogens transmitted by the airborne </a:t>
            </a:r>
            <a:r>
              <a:rPr lang="en-US" sz="3600" b="1" dirty="0" smtClean="0"/>
              <a:t>route”… </a:t>
            </a:r>
          </a:p>
          <a:p>
            <a:pPr algn="ctr"/>
            <a:endParaRPr lang="en-US" sz="1600" b="1" dirty="0" smtClean="0"/>
          </a:p>
          <a:p>
            <a:pPr algn="ctr"/>
            <a:r>
              <a:rPr lang="en-US" sz="3600" b="1" dirty="0" smtClean="0"/>
              <a:t>“Ensure </a:t>
            </a:r>
            <a:r>
              <a:rPr lang="en-US" sz="3600" b="1" dirty="0"/>
              <a:t>appropriate patient placement in an airborne infection isolation </a:t>
            </a:r>
            <a:r>
              <a:rPr lang="en-US" sz="3600" b="1" dirty="0" smtClean="0"/>
              <a:t>room, ‘AIIR’ ”</a:t>
            </a:r>
          </a:p>
          <a:p>
            <a:pPr algn="ctr"/>
            <a:endParaRPr lang="en-US" sz="800" b="1" dirty="0"/>
          </a:p>
          <a:p>
            <a:pPr algn="ctr"/>
            <a:endParaRPr lang="en-US" sz="800" b="1" dirty="0" smtClean="0"/>
          </a:p>
          <a:p>
            <a:pPr algn="ctr"/>
            <a:r>
              <a:rPr lang="en-US" sz="5400" b="1" dirty="0" smtClean="0">
                <a:solidFill>
                  <a:srgbClr val="C00000"/>
                </a:solidFill>
              </a:rPr>
              <a:t>OK, No Problem! We’ve all got</a:t>
            </a:r>
          </a:p>
          <a:p>
            <a:pPr algn="ctr"/>
            <a:r>
              <a:rPr lang="en-US" sz="5400" b="1" dirty="0" smtClean="0">
                <a:solidFill>
                  <a:srgbClr val="C00000"/>
                </a:solidFill>
              </a:rPr>
              <a:t>AIIRS! </a:t>
            </a:r>
            <a:r>
              <a:rPr lang="en-US" sz="2400" b="1" dirty="0" smtClean="0">
                <a:solidFill>
                  <a:srgbClr val="C00000"/>
                </a:solidFill>
                <a:hlinkClick r:id="rId2"/>
              </a:rPr>
              <a:t>https://www.cdc.gov/mmwr/preview/mmwrhtml/rr5210a1.htm</a:t>
            </a:r>
            <a:endParaRPr lang="en-US" sz="2400" b="1" dirty="0" smtClean="0">
              <a:solidFill>
                <a:srgbClr val="C00000"/>
              </a:solidFill>
            </a:endParaRPr>
          </a:p>
          <a:p>
            <a:pPr algn="ctr"/>
            <a:endParaRPr lang="en-US" sz="5400" dirty="0">
              <a:solidFill>
                <a:srgbClr val="C00000"/>
              </a:solidFill>
            </a:endParaRPr>
          </a:p>
        </p:txBody>
      </p:sp>
      <p:sp>
        <p:nvSpPr>
          <p:cNvPr id="3" name="TextBox 2"/>
          <p:cNvSpPr txBox="1"/>
          <p:nvPr/>
        </p:nvSpPr>
        <p:spPr>
          <a:xfrm>
            <a:off x="233712" y="381000"/>
            <a:ext cx="8596747" cy="769441"/>
          </a:xfrm>
          <a:prstGeom prst="rect">
            <a:avLst/>
          </a:prstGeom>
          <a:noFill/>
        </p:spPr>
        <p:txBody>
          <a:bodyPr wrap="square" rtlCol="0">
            <a:spAutoFit/>
          </a:bodyPr>
          <a:lstStyle/>
          <a:p>
            <a:r>
              <a:rPr lang="en-US" sz="4400" b="1" i="1" dirty="0" smtClean="0"/>
              <a:t>OSHA Cites CDC  Guidelines:</a:t>
            </a:r>
            <a:endParaRPr lang="en-US" sz="4400" b="1" i="1" dirty="0"/>
          </a:p>
        </p:txBody>
      </p:sp>
    </p:spTree>
    <p:extLst>
      <p:ext uri="{BB962C8B-B14F-4D97-AF65-F5344CB8AC3E}">
        <p14:creationId xmlns:p14="http://schemas.microsoft.com/office/powerpoint/2010/main" val="2543882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1125</Words>
  <Application>Microsoft Office PowerPoint</Application>
  <PresentationFormat>On-screen Show (4:3)</PresentationFormat>
  <Paragraphs>158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Dent</dc:creator>
  <cp:lastModifiedBy>Karen Dent</cp:lastModifiedBy>
  <cp:revision>34</cp:revision>
  <dcterms:created xsi:type="dcterms:W3CDTF">2020-04-28T12:18:48Z</dcterms:created>
  <dcterms:modified xsi:type="dcterms:W3CDTF">2020-04-28T21:08:04Z</dcterms:modified>
</cp:coreProperties>
</file>